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670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79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995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r">
              <a:defRPr sz="1100"/>
            </a:lvl1pPr>
          </a:lstStyle>
          <a:p>
            <a:fld id="{38517A79-6BA7-4928-AC65-5181474422A5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995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r">
              <a:defRPr sz="1100"/>
            </a:lvl1pPr>
          </a:lstStyle>
          <a:p>
            <a:fld id="{5C05B3C6-5005-469B-B416-8FE3DC1A87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1100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995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r">
              <a:defRPr sz="1100"/>
            </a:lvl1pPr>
          </a:lstStyle>
          <a:p>
            <a:fld id="{23C1D934-1D23-4D20-9B75-80D8ACBBEE7C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65" tIns="41582" rIns="83165" bIns="415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88" y="4716477"/>
            <a:ext cx="5337100" cy="4468784"/>
          </a:xfrm>
          <a:prstGeom prst="rect">
            <a:avLst/>
          </a:prstGeom>
        </p:spPr>
        <p:txBody>
          <a:bodyPr vert="horz" lIns="83165" tIns="41582" rIns="83165" bIns="4158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995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r">
              <a:defRPr sz="1100"/>
            </a:lvl1pPr>
          </a:lstStyle>
          <a:p>
            <a:fld id="{42463B6B-CBDD-416C-BF64-2991AC98DF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925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046288" y="744538"/>
            <a:ext cx="25781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63B6B-CBDD-416C-BF64-2991AC98DF5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094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689F6BE-9B31-4CA7-916B-D54B82F4763B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42720" y="5318528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F957F55-3AEB-4AB9-9EDD-CF38A83CB291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5053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AC511C4-089E-48F5-8464-EAC0290C0C84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42964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1656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4272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42964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51656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10C7B52-8477-4ABB-91AC-C31C9665409F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770"/>
            <a:ext cx="617184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1BA833A-57DF-4F32-B1DF-B71D5EFB2E00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617184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BB0FDF3-0258-46E3-848A-50C7E3EEB3CD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21BE8D5-5B95-440D-977A-B4CBB9CB663E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3414D3A-D8F2-495C-AA14-6612A7E276B1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5168"/>
            <a:ext cx="6171840" cy="766701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3C24DA7-3632-447C-851B-7086B63206EF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BC47DFA-AF9A-43F0-94A5-61CDC6DB8F75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5053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963324A-9D0C-4614-A0D9-98C3F1E77296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7771C34-0855-4134-902C-528E4A2DDA18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2271600" y="9181282"/>
            <a:ext cx="231300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4843440" y="9181282"/>
            <a:ext cx="154152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213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41F33BC-38BA-4204-BF57-3E478B5FFB65}" type="slidenum">
              <a:rPr lang="ru-RU" sz="2130" b="0" strike="noStrike" spc="-1">
                <a:solidFill>
                  <a:srgbClr val="8B8B8B"/>
                </a:solidFill>
                <a:latin typeface="Calibri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</a:tabLst>
              </a:pPr>
              <a:t>‹#›</a:t>
            </a:fld>
            <a:endParaRPr lang="ru-RU" sz="213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71600" y="9181282"/>
            <a:ext cx="154152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317770"/>
            <a:ext cx="617184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77"/>
          <p:cNvSpPr/>
          <p:nvPr/>
        </p:nvSpPr>
        <p:spPr>
          <a:xfrm>
            <a:off x="119520" y="3806093"/>
            <a:ext cx="6642000" cy="22616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0" y="344488"/>
            <a:ext cx="6877080" cy="33140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FFC000"/>
                </a:solidFill>
                <a:latin typeface="Times New Roman"/>
                <a:ea typeface="Times New Roman"/>
              </a:rPr>
              <a:t>ГРАЖДАНСКАЯ ОБОРОНА</a:t>
            </a:r>
            <a:endParaRPr lang="ru-RU" sz="24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3" name="Shape 79"/>
          <p:cNvSpPr/>
          <p:nvPr/>
        </p:nvSpPr>
        <p:spPr>
          <a:xfrm>
            <a:off x="112320" y="776536"/>
            <a:ext cx="6642000" cy="611167"/>
          </a:xfrm>
          <a:prstGeom prst="rect">
            <a:avLst/>
          </a:prstGeom>
          <a:solidFill>
            <a:srgbClr val="FF0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При получении экстренной информации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 «БЕСПИЛОТНАЯ ОПАСНОСТЬ» 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4" name="Shape 80"/>
          <p:cNvSpPr/>
          <p:nvPr/>
        </p:nvSpPr>
        <p:spPr>
          <a:xfrm>
            <a:off x="112320" y="1387703"/>
            <a:ext cx="6642000" cy="1900957"/>
          </a:xfrm>
          <a:prstGeom prst="rect">
            <a:avLst/>
          </a:prstGeom>
          <a:solidFill>
            <a:srgbClr val="FFC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5" name="Shape 83"/>
          <p:cNvSpPr/>
          <p:nvPr/>
        </p:nvSpPr>
        <p:spPr>
          <a:xfrm>
            <a:off x="1239480" y="1424608"/>
            <a:ext cx="536220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Производится рассылка SMS-сообщений с экстренной информацией об опасностях, правилах поведения населения, мероприятиях по защите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6" name="Shape 84"/>
          <p:cNvSpPr/>
          <p:nvPr/>
        </p:nvSpPr>
        <p:spPr>
          <a:xfrm>
            <a:off x="1239480" y="2216696"/>
            <a:ext cx="536220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Производится рассылка PUSH-сообщений с экстренной информацией об опасностях, правилах поведения населения, мероприятиях по защите через мобильное приложение «МЧС России»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7" name="Shape 85"/>
          <p:cNvSpPr/>
          <p:nvPr/>
        </p:nvSpPr>
        <p:spPr>
          <a:xfrm>
            <a:off x="0" y="3362662"/>
            <a:ext cx="6856560" cy="3647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  <a:ea typeface="DejaVu Sans"/>
              </a:rPr>
              <a:t>ДЕЙСТВИЯ НАСЕЛЕНИЯ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8" name="Shape 87"/>
          <p:cNvSpPr/>
          <p:nvPr/>
        </p:nvSpPr>
        <p:spPr>
          <a:xfrm>
            <a:off x="1495440" y="3872880"/>
            <a:ext cx="536220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В квартире найдите место без окон. Между несущих стен, как правило это ванная комната. Сядьте на пол! Не подходите к окнам!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9" name="Shape 88"/>
          <p:cNvSpPr/>
          <p:nvPr/>
        </p:nvSpPr>
        <p:spPr>
          <a:xfrm>
            <a:off x="119520" y="4724851"/>
            <a:ext cx="53622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на улице немедленно укройтесь в ближайшем здании, подземном переходе или паркинге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0" name="Shape 89"/>
          <p:cNvSpPr/>
          <p:nvPr/>
        </p:nvSpPr>
        <p:spPr>
          <a:xfrm>
            <a:off x="1395000" y="5385048"/>
            <a:ext cx="53622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перемещаетесь на транспорте – покиньте его и найдите укрытие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1" name="Shape 90"/>
          <p:cNvSpPr/>
          <p:nvPr/>
        </p:nvSpPr>
        <p:spPr>
          <a:xfrm>
            <a:off x="720" y="7972628"/>
            <a:ext cx="6856560" cy="3647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  <a:ea typeface="DejaVu Sans"/>
              </a:rPr>
              <a:t>При получении сообщения «ОТБОЙ БЕСПИЛОТНОЙ ОПАСНОСТИ»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2" name="Shape 91"/>
          <p:cNvSpPr/>
          <p:nvPr/>
        </p:nvSpPr>
        <p:spPr>
          <a:xfrm>
            <a:off x="109800" y="8405872"/>
            <a:ext cx="6638040" cy="795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339920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    Возвращайтесь к месту работы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    Будьте в готовности к возможному повторению  экстренной информации об опасностях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 marL="1339920" algn="ctr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3" name="Shape 92"/>
          <p:cNvSpPr/>
          <p:nvPr/>
        </p:nvSpPr>
        <p:spPr>
          <a:xfrm>
            <a:off x="108000" y="6799245"/>
            <a:ext cx="6642000" cy="11733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При обнаружении на земле беспилотных воздушных судов (или их частей) – ни в коем случае ничего не трогайте, сразу покиньте место находки. При возможности незамедлительно сообщите о находке по телефону 112</a:t>
            </a:r>
            <a:r>
              <a:rPr lang="ru-RU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!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4" name="Shape 93"/>
          <p:cNvSpPr/>
          <p:nvPr/>
        </p:nvSpPr>
        <p:spPr>
          <a:xfrm>
            <a:off x="108000" y="6175343"/>
            <a:ext cx="6642000" cy="51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FF0000"/>
                </a:solidFill>
                <a:latin typeface="Calibri"/>
                <a:ea typeface="DejaVu Sans"/>
              </a:rPr>
              <a:t>Не подходят для укрытия места под техникой, у наружных стен зданий, временные строения (ларьки, павильоны)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55" name="Picture 99"/>
          <p:cNvPicPr/>
          <p:nvPr/>
        </p:nvPicPr>
        <p:blipFill>
          <a:blip r:embed="rId3"/>
          <a:stretch/>
        </p:blipFill>
        <p:spPr>
          <a:xfrm>
            <a:off x="-1800" y="1424608"/>
            <a:ext cx="1241280" cy="921083"/>
          </a:xfrm>
          <a:prstGeom prst="rect">
            <a:avLst/>
          </a:prstGeom>
          <a:ln w="0">
            <a:noFill/>
          </a:ln>
        </p:spPr>
      </p:pic>
      <p:pic>
        <p:nvPicPr>
          <p:cNvPr id="56" name="Picture 101"/>
          <p:cNvPicPr/>
          <p:nvPr/>
        </p:nvPicPr>
        <p:blipFill>
          <a:blip r:embed="rId4"/>
          <a:stretch/>
        </p:blipFill>
        <p:spPr>
          <a:xfrm>
            <a:off x="540000" y="2360712"/>
            <a:ext cx="693000" cy="675968"/>
          </a:xfrm>
          <a:prstGeom prst="rect">
            <a:avLst/>
          </a:prstGeom>
          <a:ln w="0">
            <a:noFill/>
          </a:ln>
        </p:spPr>
      </p:pic>
      <p:pic>
        <p:nvPicPr>
          <p:cNvPr id="57" name="Picture 105"/>
          <p:cNvPicPr/>
          <p:nvPr/>
        </p:nvPicPr>
        <p:blipFill>
          <a:blip r:embed="rId5"/>
          <a:stretch/>
        </p:blipFill>
        <p:spPr>
          <a:xfrm>
            <a:off x="212760" y="3827737"/>
            <a:ext cx="1241280" cy="878963"/>
          </a:xfrm>
          <a:prstGeom prst="rect">
            <a:avLst/>
          </a:prstGeom>
          <a:ln w="0">
            <a:noFill/>
          </a:ln>
        </p:spPr>
      </p:pic>
      <p:pic>
        <p:nvPicPr>
          <p:cNvPr id="58" name="Picture 107"/>
          <p:cNvPicPr/>
          <p:nvPr/>
        </p:nvPicPr>
        <p:blipFill>
          <a:blip r:embed="rId6"/>
          <a:stretch/>
        </p:blipFill>
        <p:spPr>
          <a:xfrm>
            <a:off x="5462640" y="4374420"/>
            <a:ext cx="1224000" cy="1120275"/>
          </a:xfrm>
          <a:prstGeom prst="rect">
            <a:avLst/>
          </a:prstGeom>
          <a:ln w="0">
            <a:noFill/>
          </a:ln>
        </p:spPr>
      </p:pic>
      <p:pic>
        <p:nvPicPr>
          <p:cNvPr id="59" name="Picture 109"/>
          <p:cNvPicPr/>
          <p:nvPr/>
        </p:nvPicPr>
        <p:blipFill>
          <a:blip r:embed="rId7"/>
          <a:stretch/>
        </p:blipFill>
        <p:spPr>
          <a:xfrm>
            <a:off x="758160" y="5276490"/>
            <a:ext cx="636480" cy="714285"/>
          </a:xfrm>
          <a:prstGeom prst="rect">
            <a:avLst/>
          </a:prstGeom>
          <a:ln w="0">
            <a:noFill/>
          </a:ln>
        </p:spPr>
      </p:pic>
      <p:pic>
        <p:nvPicPr>
          <p:cNvPr id="60" name="Picture 111"/>
          <p:cNvPicPr/>
          <p:nvPr/>
        </p:nvPicPr>
        <p:blipFill>
          <a:blip r:embed="rId8"/>
          <a:stretch/>
        </p:blipFill>
        <p:spPr>
          <a:xfrm>
            <a:off x="236880" y="5440290"/>
            <a:ext cx="520560" cy="517433"/>
          </a:xfrm>
          <a:prstGeom prst="rect">
            <a:avLst/>
          </a:prstGeom>
          <a:ln w="0">
            <a:noFill/>
          </a:ln>
        </p:spPr>
      </p:pic>
      <p:pic>
        <p:nvPicPr>
          <p:cNvPr id="61" name="Picture 113"/>
          <p:cNvPicPr/>
          <p:nvPr/>
        </p:nvPicPr>
        <p:blipFill>
          <a:blip r:embed="rId9" cstate="print"/>
          <a:stretch/>
        </p:blipFill>
        <p:spPr>
          <a:xfrm>
            <a:off x="351720" y="8447008"/>
            <a:ext cx="1087920" cy="610448"/>
          </a:xfrm>
          <a:prstGeom prst="rect">
            <a:avLst/>
          </a:prstGeom>
          <a:ln w="0">
            <a:noFill/>
          </a:ln>
        </p:spPr>
      </p:pic>
      <p:pic>
        <p:nvPicPr>
          <p:cNvPr id="62" name="Picture 116"/>
          <p:cNvPicPr/>
          <p:nvPr/>
        </p:nvPicPr>
        <p:blipFill>
          <a:blip r:embed="rId10"/>
          <a:stretch/>
        </p:blipFill>
        <p:spPr>
          <a:xfrm>
            <a:off x="4910760" y="4967610"/>
            <a:ext cx="540720" cy="382883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148</TotalTime>
  <Words>184</Words>
  <Application>Microsoft Office PowerPoint</Application>
  <PresentationFormat>Лист A4 (210x297 мм)</PresentationFormat>
  <Paragraphs>16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EDDS</dc:creator>
  <cp:lastModifiedBy>EDDS</cp:lastModifiedBy>
  <cp:revision>9</cp:revision>
  <cp:lastPrinted>2025-02-28T14:30:23Z</cp:lastPrinted>
  <dcterms:created xsi:type="dcterms:W3CDTF">2024-12-10T03:54:30Z</dcterms:created>
  <dcterms:modified xsi:type="dcterms:W3CDTF">2025-03-19T05:41:33Z</dcterms:modified>
  <dc:language>ru-RU</dc:language>
</cp:coreProperties>
</file>